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a Martinelli" initials="FM" lastIdx="3" clrIdx="0">
    <p:extLst>
      <p:ext uri="{19B8F6BF-5375-455C-9EA6-DF929625EA0E}">
        <p15:presenceInfo xmlns:p15="http://schemas.microsoft.com/office/powerpoint/2012/main" userId="S-1-5-21-74016119-1650292225-378935785-45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D588"/>
    <a:srgbClr val="308067"/>
    <a:srgbClr val="2A8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6" autoAdjust="0"/>
    <p:restoredTop sz="95087" autoAdjust="0"/>
  </p:normalViewPr>
  <p:slideViewPr>
    <p:cSldViewPr>
      <p:cViewPr varScale="1">
        <p:scale>
          <a:sx n="65" d="100"/>
          <a:sy n="65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CC6D-FAB0-45B7-8335-A35F5C9F1D8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DD2A2-85DC-48AD-9484-1FFC4FB2E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FM: As agreed,</a:t>
            </a:r>
            <a:r>
              <a:rPr lang="en-US" baseline="0" dirty="0"/>
              <a:t> I linked the word ACTIVE to the website, but the link will change when we will have the new website. A small note that due to a PowerPoint bug I had to add a transparent shape in order to be able to insert the hyperlink.</a:t>
            </a:r>
          </a:p>
          <a:p>
            <a:r>
              <a:rPr lang="en-US" baseline="0" dirty="0"/>
              <a:t>FM: Do we now allow applying for funding for clinical trials?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DD2A2-85DC-48AD-9484-1FFC4FB2E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5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5589240"/>
            <a:ext cx="8207375" cy="50358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edit Reference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38884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8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3970784" cy="43533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88024" y="1772816"/>
            <a:ext cx="3898776" cy="43533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6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57606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4040188" cy="370527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533" y="1772815"/>
            <a:ext cx="4041775" cy="5760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041775" cy="37052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4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7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510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85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0A496-CA6C-485A-85A8-74293669D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9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54A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383" y="128812"/>
            <a:ext cx="7067128" cy="510734"/>
          </a:xfrm>
        </p:spPr>
        <p:txBody>
          <a:bodyPr>
            <a:normAutofit fontScale="90000"/>
          </a:bodyPr>
          <a:lstStyle/>
          <a:p>
            <a:r>
              <a:rPr lang="en-US" dirty="0"/>
              <a:t>Endorsement of a research idea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2996" y="834205"/>
            <a:ext cx="1795028" cy="362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 have a research idea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285212" y="1640089"/>
            <a:ext cx="1804591" cy="87259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300" dirty="0">
                <a:solidFill>
                  <a:schemeClr val="tx1">
                    <a:lumMod val="50000"/>
                  </a:schemeClr>
                </a:solidFill>
              </a:rPr>
              <a:t>Are all the eligibility criteria established by the QLG EC fulfilled?  </a:t>
            </a:r>
            <a:endParaRPr lang="en-US" sz="13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2182725" y="1241812"/>
            <a:ext cx="4782" cy="363175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2195468" y="2577143"/>
            <a:ext cx="13167" cy="779849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 flipV="1">
            <a:off x="770353" y="2076388"/>
            <a:ext cx="454346" cy="1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3723" y="1757122"/>
            <a:ext cx="428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</a:rPr>
              <a:t>No</a:t>
            </a:r>
          </a:p>
        </p:txBody>
      </p:sp>
      <p:sp>
        <p:nvSpPr>
          <p:cNvPr id="19" name="Flowchart: Preparation 18"/>
          <p:cNvSpPr/>
          <p:nvPr/>
        </p:nvSpPr>
        <p:spPr>
          <a:xfrm>
            <a:off x="53756" y="1834677"/>
            <a:ext cx="683829" cy="484823"/>
          </a:xfrm>
          <a:prstGeom prst="flowChartPreparati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b="1" dirty="0"/>
              <a:t>STOP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5578739" y="2392320"/>
            <a:ext cx="1384709" cy="781099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00" dirty="0">
                <a:solidFill>
                  <a:schemeClr val="tx1">
                    <a:lumMod val="50000"/>
                  </a:schemeClr>
                </a:solidFill>
              </a:rPr>
              <a:t>Endorsed </a:t>
            </a:r>
          </a:p>
          <a:p>
            <a:pPr algn="ctr"/>
            <a:r>
              <a:rPr lang="en-US" sz="1300" dirty="0">
                <a:solidFill>
                  <a:schemeClr val="tx1">
                    <a:lumMod val="50000"/>
                  </a:schemeClr>
                </a:solidFill>
              </a:rPr>
              <a:t>by the QLG EC?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8635" y="2805565"/>
            <a:ext cx="428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0620" y="3404191"/>
            <a:ext cx="2627526" cy="1080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Please send in your short outline form before the deadline;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if you have any questions,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please email </a:t>
            </a:r>
            <a:r>
              <a:rPr lang="en-US" sz="1400" b="1" dirty="0">
                <a:solidFill>
                  <a:schemeClr val="bg1"/>
                </a:solidFill>
              </a:rPr>
              <a:t>pmdc@eortc.org </a:t>
            </a:r>
          </a:p>
        </p:txBody>
      </p:sp>
      <p:sp>
        <p:nvSpPr>
          <p:cNvPr id="30" name="Flowchart: Alternate Process 29"/>
          <p:cNvSpPr/>
          <p:nvPr/>
        </p:nvSpPr>
        <p:spPr>
          <a:xfrm>
            <a:off x="5122851" y="962079"/>
            <a:ext cx="2265748" cy="872598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3080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Congratulations!</a:t>
            </a:r>
          </a:p>
          <a:p>
            <a:pPr algn="ctr"/>
            <a:r>
              <a:rPr lang="en-US" sz="1400" dirty="0"/>
              <a:t>You can apply </a:t>
            </a:r>
          </a:p>
          <a:p>
            <a:pPr algn="ctr"/>
            <a:r>
              <a:rPr lang="en-US" sz="1400" dirty="0"/>
              <a:t>for a QLG grant.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80307" y="5433458"/>
            <a:ext cx="2269822" cy="97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Present your research idea at the QLG meeting </a:t>
            </a:r>
          </a:p>
          <a:p>
            <a:pPr algn="ctr"/>
            <a:r>
              <a:rPr lang="en-US" sz="1100" dirty="0"/>
              <a:t>(you will get feedback </a:t>
            </a:r>
          </a:p>
          <a:p>
            <a:pPr algn="ctr"/>
            <a:r>
              <a:rPr lang="en-US" sz="1100" dirty="0"/>
              <a:t>from QLG members)</a:t>
            </a:r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6274070" y="1886186"/>
            <a:ext cx="468" cy="444937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/>
          </p:cNvCxnSpPr>
          <p:nvPr/>
        </p:nvCxnSpPr>
        <p:spPr>
          <a:xfrm flipH="1">
            <a:off x="5083596" y="2776904"/>
            <a:ext cx="429462" cy="0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81304" y="2520178"/>
            <a:ext cx="428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</a:rPr>
              <a:t>No</a:t>
            </a:r>
          </a:p>
        </p:txBody>
      </p:sp>
      <p:sp>
        <p:nvSpPr>
          <p:cNvPr id="52" name="Flowchart: Preparation 51"/>
          <p:cNvSpPr/>
          <p:nvPr/>
        </p:nvSpPr>
        <p:spPr>
          <a:xfrm>
            <a:off x="4344292" y="2534492"/>
            <a:ext cx="683829" cy="484823"/>
          </a:xfrm>
          <a:prstGeom prst="flowChartPreparati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200" b="1" dirty="0"/>
              <a:t>STOP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74070" y="2011743"/>
            <a:ext cx="428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28359" y="3730818"/>
            <a:ext cx="2160240" cy="1150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QLG EC reviews proposal and feedback. </a:t>
            </a:r>
          </a:p>
          <a:p>
            <a:pPr algn="ctr"/>
            <a:r>
              <a:rPr lang="en-US" sz="1400" dirty="0"/>
              <a:t>QLG EC takes endorsement (or non-endorsement) decision</a:t>
            </a:r>
          </a:p>
        </p:txBody>
      </p:sp>
      <p:cxnSp>
        <p:nvCxnSpPr>
          <p:cNvPr id="40" name="Straight Arrow Connector 39"/>
          <p:cNvCxnSpPr>
            <a:cxnSpLocks/>
          </p:cNvCxnSpPr>
          <p:nvPr/>
        </p:nvCxnSpPr>
        <p:spPr>
          <a:xfrm flipV="1">
            <a:off x="6308479" y="4958999"/>
            <a:ext cx="2978" cy="401168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228359" y="5422395"/>
            <a:ext cx="2160240" cy="97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PMDC prepares feedback for QLG EC </a:t>
            </a:r>
          </a:p>
          <a:p>
            <a:pPr algn="ctr"/>
            <a:r>
              <a:rPr lang="en-US" sz="1100" dirty="0"/>
              <a:t>(based on feedback </a:t>
            </a:r>
          </a:p>
          <a:p>
            <a:pPr algn="ctr"/>
            <a:r>
              <a:rPr lang="en-US" sz="1100" dirty="0"/>
              <a:t>from QLG members </a:t>
            </a:r>
          </a:p>
          <a:p>
            <a:pPr algn="ctr"/>
            <a:r>
              <a:rPr lang="en-US" sz="1100" dirty="0"/>
              <a:t>+ expert views from PMDC)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5277E04-BDEC-4E85-A248-96C3F302A0A8}"/>
              </a:ext>
            </a:extLst>
          </p:cNvPr>
          <p:cNvCxnSpPr>
            <a:cxnSpLocks/>
          </p:cNvCxnSpPr>
          <p:nvPr/>
        </p:nvCxnSpPr>
        <p:spPr>
          <a:xfrm>
            <a:off x="2202051" y="4569075"/>
            <a:ext cx="13167" cy="779849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B672C86-A3ED-41DC-BB52-BA6688BF6F15}"/>
              </a:ext>
            </a:extLst>
          </p:cNvPr>
          <p:cNvSpPr txBox="1"/>
          <p:nvPr/>
        </p:nvSpPr>
        <p:spPr>
          <a:xfrm>
            <a:off x="1015032" y="4636089"/>
            <a:ext cx="109702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Provided that your form is eligible…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98BC9A-DCF3-443A-929A-74ACEF6CAA4F}"/>
              </a:ext>
            </a:extLst>
          </p:cNvPr>
          <p:cNvCxnSpPr/>
          <p:nvPr/>
        </p:nvCxnSpPr>
        <p:spPr>
          <a:xfrm>
            <a:off x="3419872" y="5921710"/>
            <a:ext cx="1730430" cy="0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B9D0C0C-8C3E-470C-AC3A-FC10C9CD7972}"/>
              </a:ext>
            </a:extLst>
          </p:cNvPr>
          <p:cNvCxnSpPr>
            <a:cxnSpLocks/>
          </p:cNvCxnSpPr>
          <p:nvPr/>
        </p:nvCxnSpPr>
        <p:spPr>
          <a:xfrm flipV="1">
            <a:off x="6308479" y="3267422"/>
            <a:ext cx="2978" cy="401168"/>
          </a:xfrm>
          <a:prstGeom prst="straightConnector1">
            <a:avLst/>
          </a:prstGeom>
          <a:ln w="25400">
            <a:solidFill>
              <a:srgbClr val="0052A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78854"/>
      </p:ext>
    </p:extLst>
  </p:cSld>
  <p:clrMapOvr>
    <a:masterClrMapping/>
  </p:clrMapOvr>
</p:sld>
</file>

<file path=ppt/theme/theme1.xml><?xml version="1.0" encoding="utf-8"?>
<a:theme xmlns:a="http://schemas.openxmlformats.org/drawingml/2006/main" name="EORTC">
  <a:themeElements>
    <a:clrScheme name="Custom 2 - graph">
      <a:dk1>
        <a:srgbClr val="656668"/>
      </a:dk1>
      <a:lt1>
        <a:sysClr val="window" lastClr="FFFFFF"/>
      </a:lt1>
      <a:dk2>
        <a:srgbClr val="0055A5"/>
      </a:dk2>
      <a:lt2>
        <a:srgbClr val="F6F6F6"/>
      </a:lt2>
      <a:accent1>
        <a:srgbClr val="00A1E0"/>
      </a:accent1>
      <a:accent2>
        <a:srgbClr val="C3D600"/>
      </a:accent2>
      <a:accent3>
        <a:srgbClr val="81BC00"/>
      </a:accent3>
      <a:accent4>
        <a:srgbClr val="FF6C00"/>
      </a:accent4>
      <a:accent5>
        <a:srgbClr val="FFB81D"/>
      </a:accent5>
      <a:accent6>
        <a:srgbClr val="0054A4"/>
      </a:accent6>
      <a:hlink>
        <a:srgbClr val="66C293"/>
      </a:hlink>
      <a:folHlink>
        <a:srgbClr val="656668"/>
      </a:folHlink>
    </a:clrScheme>
    <a:fontScheme name="EOR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0052A4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RTC-powerpoint-template-4_3.pptx" id="{A1D2C3D1-FEE5-4C95-853E-E0F39CE22C64}" vid="{95579C37-D0BB-4D99-9197-383C654723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Screen</Template>
  <TotalTime>302</TotalTime>
  <Words>194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EORTC</vt:lpstr>
      <vt:lpstr>Endorsement of a research idea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Darlington A.</dc:creator>
  <cp:lastModifiedBy>Francesca Martinelli</cp:lastModifiedBy>
  <cp:revision>117</cp:revision>
  <dcterms:created xsi:type="dcterms:W3CDTF">2015-12-15T20:19:51Z</dcterms:created>
  <dcterms:modified xsi:type="dcterms:W3CDTF">2023-11-29T09:48:55Z</dcterms:modified>
</cp:coreProperties>
</file>